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306" r:id="rId33"/>
    <p:sldId id="298" r:id="rId34"/>
    <p:sldId id="305" r:id="rId35"/>
    <p:sldId id="277" r:id="rId36"/>
    <p:sldId id="278" r:id="rId37"/>
    <p:sldId id="295" r:id="rId38"/>
    <p:sldId id="296" r:id="rId39"/>
    <p:sldId id="297" r:id="rId40"/>
    <p:sldId id="269" r:id="rId41"/>
    <p:sldId id="30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2882" autoAdjust="0"/>
  </p:normalViewPr>
  <p:slideViewPr>
    <p:cSldViewPr snapToGrid="0">
      <p:cViewPr varScale="1">
        <p:scale>
          <a:sx n="72" d="100"/>
          <a:sy n="72" d="100"/>
        </p:scale>
        <p:origin x="17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106904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541408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39</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40</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0.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40.wmf"/><Relationship Id="rId4" Type="http://schemas.openxmlformats.org/officeDocument/2006/relationships/oleObject" Target="../embeddings/oleObject14.bin"/><Relationship Id="rId9"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2.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40.wmf"/><Relationship Id="rId4" Type="http://schemas.openxmlformats.org/officeDocument/2006/relationships/oleObject" Target="../embeddings/oleObject17.bin"/><Relationship Id="rId9" Type="http://schemas.openxmlformats.org/officeDocument/2006/relationships/image" Target="../media/image42.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835"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836"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837"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838"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a:t>
              </a:r>
              <a:r>
                <a:rPr lang="en-US" altLang="zh-CN" sz="2400" b="1" dirty="0" smtClean="0">
                  <a:solidFill>
                    <a:schemeClr val="bg1">
                      <a:lumMod val="75000"/>
                    </a:schemeClr>
                  </a:solidFill>
                </a:rPr>
                <a:t>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Session </a:t>
              </a:r>
              <a:r>
                <a:rPr lang="en-US" altLang="zh-CN" sz="2400" b="1" dirty="0" smtClean="0">
                  <a:solidFill>
                    <a:schemeClr val="bg1">
                      <a:lumMod val="75000"/>
                    </a:schemeClr>
                  </a:solidFill>
                </a:rPr>
                <a:t>Search </a:t>
              </a:r>
              <a:r>
                <a:rPr lang="en-US" altLang="zh-CN" sz="2400" b="1" dirty="0" smtClean="0">
                  <a:solidFill>
                    <a:schemeClr val="bg1">
                      <a:lumMod val="75000"/>
                    </a:schemeClr>
                  </a:solidFill>
                </a:rPr>
                <a:t>Modeling-Framework</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454"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455"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456"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457"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302"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303"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Observation Function in Relevance Dimension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a:graphicFrameLocks noGrp="1"/>
          </p:cNvGraphicFramePr>
          <p:nvPr/>
        </p:nvGraphicFramePr>
        <p:xfrm>
          <a:off x="1156628" y="1865066"/>
          <a:ext cx="7302036" cy="3089706"/>
        </p:xfrm>
        <a:graphic>
          <a:graphicData uri="http://schemas.openxmlformats.org/drawingml/2006/table">
            <a:tbl>
              <a:tblPr firstRow="1" firstCol="1" bandRow="1">
                <a:tableStyleId>{5C22544A-7EE6-4342-B048-85BDC9FD1C3A}</a:tableStyleId>
              </a:tblPr>
              <a:tblGrid>
                <a:gridCol w="973962">
                  <a:extLst>
                    <a:ext uri="{9D8B030D-6E8A-4147-A177-3AD203B41FA5}">
                      <a16:colId xmlns:a16="http://schemas.microsoft.com/office/drawing/2014/main" val="1179771979"/>
                    </a:ext>
                  </a:extLst>
                </a:gridCol>
                <a:gridCol w="2948708">
                  <a:extLst>
                    <a:ext uri="{9D8B030D-6E8A-4147-A177-3AD203B41FA5}">
                      <a16:colId xmlns:a16="http://schemas.microsoft.com/office/drawing/2014/main" val="3839602470"/>
                    </a:ext>
                  </a:extLst>
                </a:gridCol>
                <a:gridCol w="3379366">
                  <a:extLst>
                    <a:ext uri="{9D8B030D-6E8A-4147-A177-3AD203B41FA5}">
                      <a16:colId xmlns:a16="http://schemas.microsoft.com/office/drawing/2014/main" val="2416160147"/>
                    </a:ext>
                  </a:extLst>
                </a:gridCol>
              </a:tblGrid>
              <a:tr h="514951">
                <a:tc>
                  <a:txBody>
                    <a:bodyPr/>
                    <a:lstStyle/>
                    <a:p>
                      <a:pPr algn="just">
                        <a:spcAft>
                          <a:spcPts val="0"/>
                        </a:spcAft>
                      </a:pPr>
                      <a:endParaRPr lang="en-US"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66675" algn="just">
                        <a:spcAft>
                          <a:spcPts val="0"/>
                        </a:spcAft>
                      </a:pPr>
                      <a:r>
                        <a:rPr lang="en-US" sz="2800" kern="100" dirty="0">
                          <a:effectLst/>
                        </a:rPr>
                        <a:t>=Non-</a:t>
                      </a:r>
                      <a:r>
                        <a:rPr lang="en-US" sz="2800" kern="100" dirty="0" err="1">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a:effectLst/>
                        </a:rPr>
                        <a:t>=Rel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140395"/>
                  </a:ext>
                </a:extLst>
              </a:tr>
              <a:tr h="1544853">
                <a:tc>
                  <a:txBody>
                    <a:bodyPr/>
                    <a:lstStyle/>
                    <a:p>
                      <a:pPr algn="just">
                        <a:spcAft>
                          <a:spcPts val="0"/>
                        </a:spcAft>
                      </a:pPr>
                      <a:r>
                        <a:rPr lang="en-US" sz="2800" kern="100">
                          <a:effectLst/>
                        </a:rPr>
                        <a:t>S=Non-Rel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 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7855981"/>
                  </a:ext>
                </a:extLst>
              </a:tr>
              <a:tr h="1029902">
                <a:tc>
                  <a:txBody>
                    <a:bodyPr/>
                    <a:lstStyle/>
                    <a:p>
                      <a:pPr algn="just">
                        <a:spcAft>
                          <a:spcPts val="0"/>
                        </a:spcAft>
                      </a:pPr>
                      <a:r>
                        <a:rPr lang="en-US" sz="2800" kern="100">
                          <a:effectLst/>
                        </a:rPr>
                        <a:t>S=Rel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770720"/>
                  </a:ext>
                </a:extLst>
              </a:tr>
            </a:tbl>
          </a:graphicData>
        </a:graphic>
      </p:graphicFrame>
      <p:graphicFrame>
        <p:nvGraphicFramePr>
          <p:cNvPr id="3" name="对象 2"/>
          <p:cNvGraphicFramePr>
            <a:graphicFrameLocks noChangeAspect="1"/>
          </p:cNvGraphicFramePr>
          <p:nvPr/>
        </p:nvGraphicFramePr>
        <p:xfrm>
          <a:off x="1327652" y="1865065"/>
          <a:ext cx="565641" cy="611413"/>
        </p:xfrm>
        <a:graphic>
          <a:graphicData uri="http://schemas.openxmlformats.org/presentationml/2006/ole">
            <mc:AlternateContent xmlns:mc="http://schemas.openxmlformats.org/markup-compatibility/2006">
              <mc:Choice xmlns:v="urn:schemas-microsoft-com:vml" Requires="v">
                <p:oleObj spid="_x0000_s11269" name="AxMath" r:id="rId4" imgW="162828" imgH="173382" progId="Equation.AxMath">
                  <p:embed/>
                </p:oleObj>
              </mc:Choice>
              <mc:Fallback>
                <p:oleObj name="AxMath" r:id="rId4" imgW="162828" imgH="173382" progId="Equation.AxMath">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652" y="1865065"/>
                        <a:ext cx="565641" cy="611413"/>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47195" y="3246991"/>
          <a:ext cx="277812" cy="542925"/>
        </p:xfrm>
        <a:graphic>
          <a:graphicData uri="http://schemas.openxmlformats.org/presentationml/2006/ole">
            <mc:AlternateContent xmlns:mc="http://schemas.openxmlformats.org/markup-compatibility/2006">
              <mc:Choice xmlns:v="urn:schemas-microsoft-com:vml" Requires="v">
                <p:oleObj spid="_x0000_s11270" name="AxMath" r:id="rId6" imgW="90720" imgH="171720" progId="Equation.AxMath">
                  <p:embed/>
                </p:oleObj>
              </mc:Choice>
              <mc:Fallback>
                <p:oleObj name="AxMath" r:id="rId6" imgW="90720" imgH="171720" progId="Equation.AxMath">
                  <p:embed/>
                  <p:pic>
                    <p:nvPicPr>
                      <p:cNvPr id="4" name="对象 3"/>
                      <p:cNvPicPr>
                        <a:picLocks noChangeAspect="1" noChangeArrowheads="1"/>
                      </p:cNvPicPr>
                      <p:nvPr/>
                    </p:nvPicPr>
                    <p:blipFill>
                      <a:blip r:embed="rId7"/>
                      <a:srcRect/>
                      <a:stretch>
                        <a:fillRect/>
                      </a:stretch>
                    </p:blipFill>
                    <p:spPr bwMode="auto">
                      <a:xfrm>
                        <a:off x="447195" y="3246991"/>
                        <a:ext cx="277812" cy="542925"/>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693463" y="1237881"/>
          <a:ext cx="397212" cy="735429"/>
        </p:xfrm>
        <a:graphic>
          <a:graphicData uri="http://schemas.openxmlformats.org/presentationml/2006/ole">
            <mc:AlternateContent xmlns:mc="http://schemas.openxmlformats.org/markup-compatibility/2006">
              <mc:Choice xmlns:v="urn:schemas-microsoft-com:vml" Requires="v">
                <p:oleObj spid="_x0000_s11271" name="AxMath" r:id="rId8" imgW="95321" imgH="171803" progId="Equation.AxMath">
                  <p:embed/>
                </p:oleObj>
              </mc:Choice>
              <mc:Fallback>
                <p:oleObj name="AxMath" r:id="rId8" imgW="95321" imgH="171803" progId="Equation.AxMath">
                  <p:embed/>
                  <p:pic>
                    <p:nvPicPr>
                      <p:cNvPr id="5"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3463" y="1237881"/>
                        <a:ext cx="397212" cy="735429"/>
                      </a:xfrm>
                      <a:prstGeom prst="rect">
                        <a:avLst/>
                      </a:prstGeom>
                      <a:noFill/>
                    </p:spPr>
                  </p:pic>
                </p:oleObj>
              </mc:Fallback>
            </mc:AlternateContent>
          </a:graphicData>
        </a:graphic>
      </p:graphicFrame>
    </p:spTree>
    <p:extLst>
      <p:ext uri="{BB962C8B-B14F-4D97-AF65-F5344CB8AC3E}">
        <p14:creationId xmlns:p14="http://schemas.microsoft.com/office/powerpoint/2010/main" val="1434764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a:t>
              </a:r>
              <a:r>
                <a:rPr lang="en-US" altLang="zh-CN" sz="2400" b="1" dirty="0" smtClean="0">
                  <a:solidFill>
                    <a:schemeClr val="bg1">
                      <a:lumMod val="75000"/>
                    </a:schemeClr>
                  </a:solidFill>
                </a:rPr>
                <a:t>Observation Function in Relevance Dimension</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a:graphicFrameLocks noGrp="1"/>
          </p:cNvGraphicFramePr>
          <p:nvPr>
            <p:extLst>
              <p:ext uri="{D42A27DB-BD31-4B8C-83A1-F6EECF244321}">
                <p14:modId xmlns:p14="http://schemas.microsoft.com/office/powerpoint/2010/main" val="2355442440"/>
              </p:ext>
            </p:extLst>
          </p:nvPr>
        </p:nvGraphicFramePr>
        <p:xfrm>
          <a:off x="1156628" y="1865066"/>
          <a:ext cx="7302036" cy="3089706"/>
        </p:xfrm>
        <a:graphic>
          <a:graphicData uri="http://schemas.openxmlformats.org/drawingml/2006/table">
            <a:tbl>
              <a:tblPr firstRow="1" firstCol="1" bandRow="1">
                <a:tableStyleId>{5C22544A-7EE6-4342-B048-85BDC9FD1C3A}</a:tableStyleId>
              </a:tblPr>
              <a:tblGrid>
                <a:gridCol w="973962">
                  <a:extLst>
                    <a:ext uri="{9D8B030D-6E8A-4147-A177-3AD203B41FA5}">
                      <a16:colId xmlns:a16="http://schemas.microsoft.com/office/drawing/2014/main" val="1179771979"/>
                    </a:ext>
                  </a:extLst>
                </a:gridCol>
                <a:gridCol w="2948708">
                  <a:extLst>
                    <a:ext uri="{9D8B030D-6E8A-4147-A177-3AD203B41FA5}">
                      <a16:colId xmlns:a16="http://schemas.microsoft.com/office/drawing/2014/main" val="3839602470"/>
                    </a:ext>
                  </a:extLst>
                </a:gridCol>
                <a:gridCol w="3379366">
                  <a:extLst>
                    <a:ext uri="{9D8B030D-6E8A-4147-A177-3AD203B41FA5}">
                      <a16:colId xmlns:a16="http://schemas.microsoft.com/office/drawing/2014/main" val="2416160147"/>
                    </a:ext>
                  </a:extLst>
                </a:gridCol>
              </a:tblGrid>
              <a:tr h="514951">
                <a:tc>
                  <a:txBody>
                    <a:bodyPr/>
                    <a:lstStyle/>
                    <a:p>
                      <a:pPr algn="just">
                        <a:spcAft>
                          <a:spcPts val="0"/>
                        </a:spcAft>
                      </a:pPr>
                      <a:endParaRPr lang="en-US"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66675" algn="just">
                        <a:spcAft>
                          <a:spcPts val="0"/>
                        </a:spcAft>
                      </a:pPr>
                      <a:r>
                        <a:rPr lang="en-US" sz="2800" kern="100" dirty="0">
                          <a:effectLst/>
                        </a:rPr>
                        <a:t>=Non-</a:t>
                      </a:r>
                      <a:r>
                        <a:rPr lang="en-US" sz="2800" kern="100" dirty="0" err="1">
                          <a:effectLst/>
                        </a:rPr>
                        <a:t>Rel</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a:effectLst/>
                        </a:rPr>
                        <a:t>=Rel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140395"/>
                  </a:ext>
                </a:extLst>
              </a:tr>
              <a:tr h="1544853">
                <a:tc>
                  <a:txBody>
                    <a:bodyPr/>
                    <a:lstStyle/>
                    <a:p>
                      <a:pPr algn="just">
                        <a:spcAft>
                          <a:spcPts val="0"/>
                        </a:spcAft>
                      </a:pPr>
                      <a:r>
                        <a:rPr lang="en-US" sz="2800" kern="100">
                          <a:effectLst/>
                        </a:rPr>
                        <a:t>S=Non-Rel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 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7855981"/>
                  </a:ext>
                </a:extLst>
              </a:tr>
              <a:tr h="1029902">
                <a:tc>
                  <a:txBody>
                    <a:bodyPr/>
                    <a:lstStyle/>
                    <a:p>
                      <a:pPr algn="just">
                        <a:spcAft>
                          <a:spcPts val="0"/>
                        </a:spcAft>
                      </a:pPr>
                      <a:r>
                        <a:rPr lang="en-US" sz="2800" kern="100">
                          <a:effectLst/>
                        </a:rPr>
                        <a:t>S=Rel</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0.91291291</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 </a:t>
                      </a:r>
                      <a:r>
                        <a:rPr lang="zh-CN" altLang="en-US" sz="2800" dirty="0" smtClean="0"/>
                        <a:t>0.08708709</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770720"/>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88762006"/>
              </p:ext>
            </p:extLst>
          </p:nvPr>
        </p:nvGraphicFramePr>
        <p:xfrm>
          <a:off x="1327652" y="1865065"/>
          <a:ext cx="565641" cy="611413"/>
        </p:xfrm>
        <a:graphic>
          <a:graphicData uri="http://schemas.openxmlformats.org/presentationml/2006/ole">
            <mc:AlternateContent xmlns:mc="http://schemas.openxmlformats.org/markup-compatibility/2006">
              <mc:Choice xmlns:v="urn:schemas-microsoft-com:vml" Requires="v">
                <p:oleObj spid="_x0000_s10250" name="AxMath" r:id="rId4" imgW="162828" imgH="173382" progId="Equation.AxMath">
                  <p:embed/>
                </p:oleObj>
              </mc:Choice>
              <mc:Fallback>
                <p:oleObj name="AxMath" r:id="rId4" imgW="162828" imgH="173382" progId="Equation.AxMat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652" y="1865065"/>
                        <a:ext cx="565641" cy="611413"/>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71828560"/>
              </p:ext>
            </p:extLst>
          </p:nvPr>
        </p:nvGraphicFramePr>
        <p:xfrm>
          <a:off x="447195" y="3246991"/>
          <a:ext cx="277812" cy="542925"/>
        </p:xfrm>
        <a:graphic>
          <a:graphicData uri="http://schemas.openxmlformats.org/presentationml/2006/ole">
            <mc:AlternateContent xmlns:mc="http://schemas.openxmlformats.org/markup-compatibility/2006">
              <mc:Choice xmlns:v="urn:schemas-microsoft-com:vml" Requires="v">
                <p:oleObj spid="_x0000_s10251" name="AxMath" r:id="rId6" imgW="90720" imgH="171720" progId="Equation.AxMath">
                  <p:embed/>
                </p:oleObj>
              </mc:Choice>
              <mc:Fallback>
                <p:oleObj name="AxMath" r:id="rId6" imgW="90720" imgH="171720" progId="Equation.AxMath">
                  <p:embed/>
                  <p:pic>
                    <p:nvPicPr>
                      <p:cNvPr id="0" name="Object 2"/>
                      <p:cNvPicPr>
                        <a:picLocks noChangeAspect="1" noChangeArrowheads="1"/>
                      </p:cNvPicPr>
                      <p:nvPr/>
                    </p:nvPicPr>
                    <p:blipFill>
                      <a:blip r:embed="rId7"/>
                      <a:srcRect/>
                      <a:stretch>
                        <a:fillRect/>
                      </a:stretch>
                    </p:blipFill>
                    <p:spPr bwMode="auto">
                      <a:xfrm>
                        <a:off x="447195" y="3246991"/>
                        <a:ext cx="277812" cy="542925"/>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71903139"/>
              </p:ext>
            </p:extLst>
          </p:nvPr>
        </p:nvGraphicFramePr>
        <p:xfrm>
          <a:off x="4693463" y="1237881"/>
          <a:ext cx="397212" cy="735429"/>
        </p:xfrm>
        <a:graphic>
          <a:graphicData uri="http://schemas.openxmlformats.org/presentationml/2006/ole">
            <mc:AlternateContent xmlns:mc="http://schemas.openxmlformats.org/markup-compatibility/2006">
              <mc:Choice xmlns:v="urn:schemas-microsoft-com:vml" Requires="v">
                <p:oleObj spid="_x0000_s10252" name="AxMath" r:id="rId8" imgW="95321" imgH="171803" progId="Equation.AxMath">
                  <p:embed/>
                </p:oleObj>
              </mc:Choice>
              <mc:Fallback>
                <p:oleObj name="AxMath" r:id="rId8" imgW="95321" imgH="171803" progId="Equation.AxMath">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3463" y="1237881"/>
                        <a:ext cx="397212" cy="735429"/>
                      </a:xfrm>
                      <a:prstGeom prst="rect">
                        <a:avLst/>
                      </a:prstGeom>
                      <a:noFill/>
                    </p:spPr>
                  </p:pic>
                </p:oleObj>
              </mc:Fallback>
            </mc:AlternateContent>
          </a:graphicData>
        </a:graphic>
      </p:graphicFrame>
    </p:spTree>
    <p:extLst>
      <p:ext uri="{BB962C8B-B14F-4D97-AF65-F5344CB8AC3E}">
        <p14:creationId xmlns:p14="http://schemas.microsoft.com/office/powerpoint/2010/main" val="1130081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26"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49" y="411495"/>
            <a:ext cx="7886700" cy="4351338"/>
          </a:xfrm>
        </p:spPr>
        <p:txBody>
          <a:bodyPr/>
          <a:lstStyle/>
          <a:p>
            <a:r>
              <a:rPr lang="zh-CN" altLang="en-US" dirty="0" smtClean="0"/>
              <a:t>问题：</a:t>
            </a:r>
            <a:endParaRPr lang="en-US" altLang="zh-CN" dirty="0" smtClean="0"/>
          </a:p>
          <a:p>
            <a:pPr marL="0" indent="0">
              <a:buNone/>
            </a:pPr>
            <a:r>
              <a:rPr lang="zh-CN" altLang="en-US" dirty="0" smtClean="0"/>
              <a:t>为什么能够将不同年份不同的</a:t>
            </a:r>
            <a:r>
              <a:rPr lang="en-US" altLang="zh-CN" dirty="0" err="1" smtClean="0"/>
              <a:t>tpoic</a:t>
            </a:r>
            <a:r>
              <a:rPr lang="zh-CN" altLang="en-US" dirty="0" smtClean="0"/>
              <a:t>的</a:t>
            </a:r>
            <a:r>
              <a:rPr lang="en-US" altLang="zh-CN" dirty="0" smtClean="0"/>
              <a:t>session search</a:t>
            </a:r>
            <a:r>
              <a:rPr lang="zh-CN" altLang="en-US" dirty="0" smtClean="0"/>
              <a:t>数据放在一起作为一个训练样本？</a:t>
            </a:r>
            <a:endParaRPr lang="en-US" altLang="zh-CN" dirty="0" smtClean="0"/>
          </a:p>
          <a:p>
            <a:pPr marL="457200" lvl="1" indent="0">
              <a:buNone/>
            </a:pPr>
            <a:r>
              <a:rPr lang="en-US" altLang="zh-CN" dirty="0" smtClean="0"/>
              <a:t>topic </a:t>
            </a:r>
            <a:r>
              <a:rPr lang="zh-CN" altLang="en-US" dirty="0" smtClean="0"/>
              <a:t>无关的。用户的在每个</a:t>
            </a:r>
            <a:r>
              <a:rPr lang="en-US" altLang="zh-CN" dirty="0" smtClean="0"/>
              <a:t>interaction</a:t>
            </a:r>
            <a:r>
              <a:rPr lang="zh-CN" altLang="en-US" dirty="0" smtClean="0"/>
              <a:t>的状态的判断和</a:t>
            </a:r>
            <a:r>
              <a:rPr lang="en-US" altLang="zh-CN" dirty="0" smtClean="0"/>
              <a:t>topic</a:t>
            </a:r>
            <a:r>
              <a:rPr lang="zh-CN" altLang="en-US" dirty="0" smtClean="0"/>
              <a:t>的内容无关，所以可以这么认为</a:t>
            </a:r>
            <a:r>
              <a:rPr lang="en-US" altLang="zh-CN" dirty="0" smtClean="0"/>
              <a:t>.</a:t>
            </a:r>
          </a:p>
          <a:p>
            <a:pPr marL="457200" lvl="1" indent="0">
              <a:buNone/>
            </a:pPr>
            <a:r>
              <a:rPr lang="en-US" altLang="zh-CN" dirty="0" smtClean="0"/>
              <a:t>(</a:t>
            </a:r>
            <a:r>
              <a:rPr lang="zh-CN" altLang="en-US" dirty="0" smtClean="0"/>
              <a:t>那么是不是和</a:t>
            </a:r>
            <a:r>
              <a:rPr lang="en-US" altLang="zh-CN" dirty="0" smtClean="0"/>
              <a:t>session</a:t>
            </a:r>
            <a:r>
              <a:rPr lang="zh-CN" altLang="en-US" dirty="0" smtClean="0"/>
              <a:t>的时序也无关呢？按照时序排序再考虑能够考虑进时序的影响吧？</a:t>
            </a:r>
            <a:r>
              <a:rPr lang="en-US" altLang="zh-CN" dirty="0" smtClean="0"/>
              <a:t>)</a:t>
            </a:r>
          </a:p>
          <a:p>
            <a:pPr marL="457200" lvl="1" indent="0">
              <a:buNone/>
            </a:pPr>
            <a:endParaRPr lang="en-US" altLang="zh-CN" dirty="0" smtClean="0"/>
          </a:p>
          <a:p>
            <a:pPr marL="0" indent="0">
              <a:buNone/>
            </a:pPr>
            <a:r>
              <a:rPr lang="zh-CN" altLang="en-US" dirty="0" smtClean="0"/>
              <a:t>到底如何标注</a:t>
            </a:r>
            <a:r>
              <a:rPr lang="en-US" altLang="zh-CN" dirty="0" smtClean="0"/>
              <a:t>action?</a:t>
            </a:r>
          </a:p>
          <a:p>
            <a:pPr marL="0" indent="0">
              <a:buNone/>
            </a:pPr>
            <a:r>
              <a:rPr lang="zh-CN" altLang="en-US" dirty="0"/>
              <a:t>两</a:t>
            </a:r>
            <a:r>
              <a:rPr lang="zh-CN" altLang="en-US" dirty="0" smtClean="0"/>
              <a:t>个不同</a:t>
            </a:r>
            <a:r>
              <a:rPr lang="en-US" altLang="zh-CN" dirty="0" smtClean="0"/>
              <a:t>topic</a:t>
            </a:r>
            <a:r>
              <a:rPr lang="zh-CN" altLang="en-US" dirty="0" smtClean="0"/>
              <a:t>间的分界线怎么处理？</a:t>
            </a:r>
            <a:endParaRPr lang="zh-CN" altLang="en-US" dirty="0"/>
          </a:p>
        </p:txBody>
      </p:sp>
    </p:spTree>
    <p:extLst>
      <p:ext uri="{BB962C8B-B14F-4D97-AF65-F5344CB8AC3E}">
        <p14:creationId xmlns:p14="http://schemas.microsoft.com/office/powerpoint/2010/main" val="19374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76"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77"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3460</TotalTime>
  <Words>3707</Words>
  <Application>Microsoft Office PowerPoint</Application>
  <PresentationFormat>全屏显示(4:3)</PresentationFormat>
  <Paragraphs>331</Paragraphs>
  <Slides>41</Slides>
  <Notes>38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41</vt:i4>
      </vt:variant>
    </vt:vector>
  </HeadingPairs>
  <TitlesOfParts>
    <vt:vector size="53" baseType="lpstr">
      <vt:lpstr>Arial Unicode MS</vt:lpstr>
      <vt:lpstr>等线</vt:lpstr>
      <vt:lpstr>等线 Light</vt:lpstr>
      <vt:lpstr>Arial</vt:lpstr>
      <vt:lpstr>Calibri</vt:lpstr>
      <vt:lpstr>Calibri Light</vt:lpstr>
      <vt:lpstr>Georgia</vt:lpstr>
      <vt:lpstr>Times New Roman</vt:lpstr>
      <vt:lpstr>Wingdings</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252</cp:revision>
  <dcterms:created xsi:type="dcterms:W3CDTF">2018-03-27T06:53:11Z</dcterms:created>
  <dcterms:modified xsi:type="dcterms:W3CDTF">2018-04-23T12:23:42Z</dcterms:modified>
</cp:coreProperties>
</file>